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12" r:id="rId2"/>
    <p:sldId id="370" r:id="rId3"/>
    <p:sldId id="348" r:id="rId4"/>
    <p:sldId id="349" r:id="rId5"/>
    <p:sldId id="260" r:id="rId6"/>
    <p:sldId id="294" r:id="rId7"/>
    <p:sldId id="259" r:id="rId8"/>
    <p:sldId id="304" r:id="rId9"/>
    <p:sldId id="313" r:id="rId10"/>
    <p:sldId id="315" r:id="rId11"/>
    <p:sldId id="350" r:id="rId12"/>
    <p:sldId id="351" r:id="rId13"/>
    <p:sldId id="352" r:id="rId14"/>
    <p:sldId id="353" r:id="rId15"/>
    <p:sldId id="360" r:id="rId16"/>
    <p:sldId id="321" r:id="rId17"/>
    <p:sldId id="322" r:id="rId18"/>
    <p:sldId id="323" r:id="rId19"/>
    <p:sldId id="324" r:id="rId20"/>
    <p:sldId id="365" r:id="rId21"/>
    <p:sldId id="369" r:id="rId22"/>
    <p:sldId id="338" r:id="rId23"/>
    <p:sldId id="339" r:id="rId24"/>
    <p:sldId id="341" r:id="rId25"/>
    <p:sldId id="342" r:id="rId26"/>
    <p:sldId id="343" r:id="rId27"/>
    <p:sldId id="344" r:id="rId28"/>
    <p:sldId id="345" r:id="rId29"/>
    <p:sldId id="366" r:id="rId30"/>
    <p:sldId id="367" r:id="rId31"/>
    <p:sldId id="334" r:id="rId32"/>
    <p:sldId id="335" r:id="rId33"/>
    <p:sldId id="336" r:id="rId34"/>
    <p:sldId id="337" r:id="rId35"/>
    <p:sldId id="346" r:id="rId36"/>
    <p:sldId id="368" r:id="rId37"/>
    <p:sldId id="347" r:id="rId38"/>
    <p:sldId id="361" r:id="rId39"/>
    <p:sldId id="363" r:id="rId40"/>
    <p:sldId id="364" r:id="rId41"/>
    <p:sldId id="354" r:id="rId42"/>
    <p:sldId id="297" r:id="rId43"/>
    <p:sldId id="266" r:id="rId44"/>
    <p:sldId id="298" r:id="rId45"/>
    <p:sldId id="267" r:id="rId46"/>
    <p:sldId id="299" r:id="rId47"/>
    <p:sldId id="310" r:id="rId48"/>
    <p:sldId id="311" r:id="rId49"/>
    <p:sldId id="309" r:id="rId50"/>
    <p:sldId id="291" r:id="rId51"/>
    <p:sldId id="307" r:id="rId52"/>
    <p:sldId id="308" r:id="rId53"/>
    <p:sldId id="292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5"/>
    <p:restoredTop sz="93372" autoAdjust="0"/>
  </p:normalViewPr>
  <p:slideViewPr>
    <p:cSldViewPr>
      <p:cViewPr>
        <p:scale>
          <a:sx n="140" d="100"/>
          <a:sy n="140" d="100"/>
        </p:scale>
        <p:origin x="1752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C8630-B52B-4D1E-B02A-383F47B6E2D3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F8C53-004C-45D6-857C-0E35715EB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07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 sources include</a:t>
            </a:r>
            <a:r>
              <a:rPr lang="en-US" baseline="0" dirty="0" smtClean="0"/>
              <a:t> fertilized fields, animal waste, WWTP and p-rich soils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08879-97B1-45FF-8D76-D27925DB785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2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543485-5454-4601-9FA2-5DC5101ABAE2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aseline="0" dirty="0" smtClean="0"/>
              <a:t>Plots show effect of sampling frequency:</a:t>
            </a:r>
          </a:p>
          <a:p>
            <a:pPr eaLnBrk="1" hangingPunct="1"/>
            <a:r>
              <a:rPr lang="en-US" baseline="0" dirty="0" smtClean="0"/>
              <a:t>Hourly- still relatively frequent, little information lost.</a:t>
            </a:r>
          </a:p>
          <a:p>
            <a:pPr eaLnBrk="1" hangingPunct="1"/>
            <a:r>
              <a:rPr lang="en-US" baseline="0" dirty="0" smtClean="0"/>
              <a:t>Daily- general trend and some peaks captured, but fine resolution data lost.</a:t>
            </a:r>
          </a:p>
          <a:p>
            <a:pPr eaLnBrk="1" hangingPunct="1"/>
            <a:r>
              <a:rPr lang="en-US" baseline="0" dirty="0" smtClean="0"/>
              <a:t>Weekly and Monthly- completely misses the peaks in concentration, periods of greatest contribution to load.</a:t>
            </a:r>
          </a:p>
          <a:p>
            <a:pPr eaLnBrk="1" hangingPunct="1"/>
            <a:r>
              <a:rPr lang="en-US" baseline="0" dirty="0" smtClean="0"/>
              <a:t>Randomized sampling conducted 10,000 times in order to achieve a distribution of load estimates.</a:t>
            </a:r>
          </a:p>
          <a:p>
            <a:pPr eaLnBrk="1" hangingPunct="1"/>
            <a:r>
              <a:rPr lang="en-US" baseline="0" dirty="0" smtClean="0"/>
              <a:t>Daily by hour and weekly by day sampling conducted to examine the timing of sampling collection.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878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08879-97B1-45FF-8D76-D27925DB785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43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08879-97B1-45FF-8D76-D27925DB785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62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87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9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0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5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23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3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0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80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4249B-9D2B-41E0-A9AE-5261E094C2A1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72B63-FCDC-4F24-9E62-B1F5F0386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1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Relationship Id="rId3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Relationship Id="rId3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jpe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96935"/>
            <a:ext cx="7772400" cy="2803515"/>
          </a:xfrm>
        </p:spPr>
        <p:txBody>
          <a:bodyPr>
            <a:normAutofit/>
          </a:bodyPr>
          <a:lstStyle/>
          <a:p>
            <a:r>
              <a:rPr lang="en-US" smtClean="0"/>
              <a:t>Lecture </a:t>
            </a:r>
            <a:r>
              <a:rPr lang="en-US"/>
              <a:t>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Collecting Data Using Electronic Data Loggers </a:t>
            </a:r>
            <a:r>
              <a:rPr lang="en-US" sz="4000" smtClean="0"/>
              <a:t>and Environmental Sensors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Jeffery S. Horsburgh</a:t>
            </a:r>
          </a:p>
          <a:p>
            <a:r>
              <a:rPr lang="en-US" dirty="0" smtClean="0"/>
              <a:t>Hydroinformatics</a:t>
            </a:r>
          </a:p>
          <a:p>
            <a:r>
              <a:rPr lang="en-US" dirty="0" smtClean="0"/>
              <a:t>Fall 2016</a:t>
            </a:r>
            <a:endParaRPr lang="en-US" dirty="0"/>
          </a:p>
        </p:txBody>
      </p:sp>
      <p:pic>
        <p:nvPicPr>
          <p:cNvPr id="4" name="Picture 16" descr="nsf4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4607" y="5493756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934955" y="6324600"/>
            <a:ext cx="22090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This work was funded by National Science Foundation Grants EPS 1135482 and EPS </a:t>
            </a:r>
            <a:r>
              <a:rPr lang="en-US" sz="900" dirty="0" smtClean="0"/>
              <a:t>1208732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883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Dataloggers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Campbell Scientific</a:t>
            </a:r>
          </a:p>
          <a:p>
            <a:pPr lvl="1"/>
            <a:r>
              <a:rPr lang="en-US" dirty="0" smtClean="0"/>
              <a:t>CR206</a:t>
            </a:r>
          </a:p>
          <a:p>
            <a:pPr lvl="1"/>
            <a:r>
              <a:rPr lang="en-US" dirty="0" smtClean="0"/>
              <a:t>CR800</a:t>
            </a:r>
          </a:p>
          <a:p>
            <a:r>
              <a:rPr lang="en-US" dirty="0" smtClean="0"/>
              <a:t>A variety of measurement types</a:t>
            </a:r>
          </a:p>
          <a:p>
            <a:pPr lvl="1"/>
            <a:r>
              <a:rPr lang="en-US" dirty="0" smtClean="0"/>
              <a:t>Analog</a:t>
            </a:r>
          </a:p>
          <a:p>
            <a:pPr lvl="1"/>
            <a:r>
              <a:rPr lang="en-US" dirty="0" smtClean="0"/>
              <a:t>Digital</a:t>
            </a:r>
          </a:p>
          <a:p>
            <a:r>
              <a:rPr lang="en-US" dirty="0" err="1" smtClean="0"/>
              <a:t>CRBasic</a:t>
            </a:r>
            <a:r>
              <a:rPr lang="en-US" dirty="0" smtClean="0"/>
              <a:t> programming language</a:t>
            </a:r>
          </a:p>
          <a:p>
            <a:r>
              <a:rPr lang="en-US" dirty="0"/>
              <a:t>Table based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600199"/>
            <a:ext cx="2971800" cy="2004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962400"/>
            <a:ext cx="327837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4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900 MHz Spread Spectrum Radios</a:t>
            </a:r>
          </a:p>
          <a:p>
            <a:r>
              <a:rPr lang="en-US" dirty="0" smtClean="0"/>
              <a:t>Cellular phone modems</a:t>
            </a:r>
          </a:p>
          <a:p>
            <a:r>
              <a:rPr lang="en-US" dirty="0" smtClean="0"/>
              <a:t>Satellite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038600"/>
            <a:ext cx="4401615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42" y="4429125"/>
            <a:ext cx="3668204" cy="2266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2355247"/>
            <a:ext cx="3251200" cy="18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4114800" cy="762000"/>
          </a:xfrm>
        </p:spPr>
        <p:txBody>
          <a:bodyPr/>
          <a:lstStyle/>
          <a:p>
            <a:r>
              <a:rPr lang="en-US" dirty="0" smtClean="0"/>
              <a:t>A Typical Site</a:t>
            </a:r>
            <a:endParaRPr lang="en-US" dirty="0"/>
          </a:p>
        </p:txBody>
      </p:sp>
      <p:pic>
        <p:nvPicPr>
          <p:cNvPr id="5" name="Picture 4" descr="EastF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304800"/>
            <a:ext cx="4933890" cy="6191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9906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Radio antenna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581400" y="990600"/>
            <a:ext cx="3200400" cy="2286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43000" y="1671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Solar panel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3505200" y="1524000"/>
            <a:ext cx="3581400" cy="37876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235773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Instrument enclosure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657600" y="2057401"/>
            <a:ext cx="3276600" cy="533399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38862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Sensor housings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429000" y="4191000"/>
            <a:ext cx="2971800" cy="152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Housings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/>
              <a:t>Permanently mounted to bridge structures</a:t>
            </a:r>
          </a:p>
          <a:p>
            <a:r>
              <a:rPr lang="en-US" dirty="0" smtClean="0"/>
              <a:t>Protect sensors from debris/vandalism</a:t>
            </a:r>
          </a:p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371600"/>
            <a:ext cx="394142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4800" dirty="0" smtClean="0"/>
              <a:t>Instrument Enclosure</a:t>
            </a:r>
            <a:endParaRPr lang="en-US" sz="4800" dirty="0"/>
          </a:p>
        </p:txBody>
      </p:sp>
      <p:pic>
        <p:nvPicPr>
          <p:cNvPr id="4" name="Picture 3" descr="IMG_1199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11118"/>
          <a:stretch/>
        </p:blipFill>
        <p:spPr>
          <a:xfrm>
            <a:off x="2590800" y="1371600"/>
            <a:ext cx="4305820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810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Datalogger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162800" y="1905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Radio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162800" y="4267200"/>
            <a:ext cx="167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Power supply and charge regulator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33600" y="4038600"/>
            <a:ext cx="1752600" cy="762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791200" y="4419600"/>
            <a:ext cx="1371600" cy="4572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029200" y="2209800"/>
            <a:ext cx="2057400" cy="12954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51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all great, but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7680" y="2008406"/>
            <a:ext cx="3703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do I go from here</a:t>
            </a:r>
            <a:r>
              <a:rPr lang="is-IS" sz="2800" dirty="0" smtClean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248400" y="2008406"/>
            <a:ext cx="1734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smtClean="0"/>
              <a:t>…to </a:t>
            </a:r>
            <a:r>
              <a:rPr lang="en-US" sz="2800" dirty="0" smtClean="0"/>
              <a:t>here</a:t>
            </a:r>
            <a:r>
              <a:rPr lang="is-IS" sz="2800" dirty="0" smtClean="0"/>
              <a:t>…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648200"/>
            <a:ext cx="3278372" cy="281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103" y="2971800"/>
            <a:ext cx="4622314" cy="2745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39303">
            <a:off x="984070" y="2392261"/>
            <a:ext cx="2768182" cy="28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06438" y="212725"/>
            <a:ext cx="7732712" cy="11223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Scale Issues in Collection and Interpretation of Measurements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1143000" y="1487269"/>
            <a:ext cx="7162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 dirty="0">
                <a:solidFill>
                  <a:srgbClr val="FF0000"/>
                </a:solidFill>
                <a:latin typeface="+mn-lt"/>
              </a:rPr>
              <a:t>The </a:t>
            </a:r>
            <a:r>
              <a:rPr lang="en-US" sz="3600" b="1" dirty="0" smtClean="0">
                <a:solidFill>
                  <a:srgbClr val="FF0000"/>
                </a:solidFill>
                <a:latin typeface="+mn-lt"/>
              </a:rPr>
              <a:t>Scale Triplet of Measurements</a:t>
            </a:r>
            <a:endParaRPr lang="en-US" sz="36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3124200" y="6463290"/>
            <a:ext cx="2971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600" dirty="0" smtClean="0"/>
              <a:t>Adapted from</a:t>
            </a:r>
            <a:r>
              <a:rPr lang="en-US" sz="1600" dirty="0"/>
              <a:t>:  </a:t>
            </a:r>
            <a:r>
              <a:rPr lang="en-US" sz="1600" dirty="0" err="1" smtClean="0"/>
              <a:t>Blöschl</a:t>
            </a:r>
            <a:r>
              <a:rPr lang="en-US" sz="1600" dirty="0"/>
              <a:t> </a:t>
            </a:r>
            <a:r>
              <a:rPr lang="en-US" sz="1600" dirty="0" smtClean="0"/>
              <a:t>(1996)</a:t>
            </a:r>
            <a:endParaRPr lang="en-US" sz="1600" dirty="0"/>
          </a:p>
        </p:txBody>
      </p:sp>
      <p:pic>
        <p:nvPicPr>
          <p:cNvPr id="31746" name="Picture 2" descr="SupportSpacingExt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7" b="10442"/>
          <a:stretch>
            <a:fillRect/>
          </a:stretch>
        </p:blipFill>
        <p:spPr bwMode="auto">
          <a:xfrm>
            <a:off x="-21485" y="2819400"/>
            <a:ext cx="924168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 in Data Collection and Interpretation</a:t>
            </a:r>
            <a:endParaRPr lang="en-US" dirty="0"/>
          </a:p>
        </p:txBody>
      </p:sp>
      <p:pic>
        <p:nvPicPr>
          <p:cNvPr id="3" name="Picture 2" descr="SupportSpacingExtent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" b="62605"/>
          <a:stretch/>
        </p:blipFill>
        <p:spPr bwMode="auto">
          <a:xfrm>
            <a:off x="0" y="1600200"/>
            <a:ext cx="9126008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934200" y="6468745"/>
            <a:ext cx="2057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200" dirty="0" smtClean="0"/>
              <a:t>Adapted from</a:t>
            </a:r>
            <a:r>
              <a:rPr lang="en-US" sz="1200" dirty="0"/>
              <a:t>:  </a:t>
            </a:r>
            <a:r>
              <a:rPr lang="en-US" sz="1200" dirty="0" err="1" smtClean="0"/>
              <a:t>Blöschl</a:t>
            </a:r>
            <a:r>
              <a:rPr lang="en-US" sz="1200" dirty="0"/>
              <a:t> </a:t>
            </a:r>
            <a:r>
              <a:rPr lang="en-US" sz="1200" dirty="0" smtClean="0"/>
              <a:t>(1996)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767328" y="5009108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Spacing too large – aliasing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*Scan interval too long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2" descr="SupportSpacingExten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3" t="10167" r="34630" b="10442"/>
          <a:stretch/>
        </p:blipFill>
        <p:spPr bwMode="auto">
          <a:xfrm>
            <a:off x="76200" y="4944554"/>
            <a:ext cx="2286000" cy="187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05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in Data Collection and Interpretation</a:t>
            </a:r>
          </a:p>
        </p:txBody>
      </p:sp>
      <p:pic>
        <p:nvPicPr>
          <p:cNvPr id="3" name="Picture 2" descr="SupportSpacingExtent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7" b="36646"/>
          <a:stretch/>
        </p:blipFill>
        <p:spPr bwMode="auto">
          <a:xfrm>
            <a:off x="183557" y="1536510"/>
            <a:ext cx="8776886" cy="257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934200" y="6468745"/>
            <a:ext cx="2057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200" dirty="0" smtClean="0"/>
              <a:t>Adapted from</a:t>
            </a:r>
            <a:r>
              <a:rPr lang="en-US" sz="1200" dirty="0"/>
              <a:t>:  </a:t>
            </a:r>
            <a:r>
              <a:rPr lang="en-US" sz="1200" dirty="0" err="1" smtClean="0"/>
              <a:t>Blöschl</a:t>
            </a:r>
            <a:r>
              <a:rPr lang="en-US" sz="1200" dirty="0"/>
              <a:t> </a:t>
            </a:r>
            <a:r>
              <a:rPr lang="en-US" sz="1200" dirty="0" smtClean="0"/>
              <a:t>(1996)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749040" y="4572000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Extent too small – trend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*Deploy sensors longer…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3550232"/>
            <a:ext cx="3886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SupportSpacingExten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7" r="65962" b="10442"/>
          <a:stretch/>
        </p:blipFill>
        <p:spPr bwMode="auto">
          <a:xfrm>
            <a:off x="76200" y="4898014"/>
            <a:ext cx="2383685" cy="184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in Data Collection and Interpretation</a:t>
            </a:r>
          </a:p>
        </p:txBody>
      </p:sp>
      <p:pic>
        <p:nvPicPr>
          <p:cNvPr id="3" name="Picture 2" descr="SupportSpacingExtent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09" b="8286"/>
          <a:stretch/>
        </p:blipFill>
        <p:spPr bwMode="auto">
          <a:xfrm>
            <a:off x="76200" y="1600200"/>
            <a:ext cx="8915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934200" y="6468745"/>
            <a:ext cx="2057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200" dirty="0" smtClean="0"/>
              <a:t>Adapted from</a:t>
            </a:r>
            <a:r>
              <a:rPr lang="en-US" sz="1200" dirty="0"/>
              <a:t>:  </a:t>
            </a:r>
            <a:r>
              <a:rPr lang="en-US" sz="1200" dirty="0" err="1" smtClean="0"/>
              <a:t>Blöschl</a:t>
            </a:r>
            <a:r>
              <a:rPr lang="en-US" sz="1200" dirty="0"/>
              <a:t> </a:t>
            </a:r>
            <a:r>
              <a:rPr lang="en-US" sz="1200" dirty="0" smtClean="0"/>
              <a:t>(1996)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987040" y="4602162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Support too large – smoothing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*Data recording/aggregation</a:t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sz="3600" dirty="0" smtClean="0">
                <a:solidFill>
                  <a:srgbClr val="FF0000"/>
                </a:solidFill>
              </a:rPr>
              <a:t>interval too long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2" descr="SupportSpacingExten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0" t="10167" b="10442"/>
          <a:stretch/>
        </p:blipFill>
        <p:spPr bwMode="auto">
          <a:xfrm>
            <a:off x="76200" y="5116287"/>
            <a:ext cx="2286000" cy="174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06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1 due on Thursday</a:t>
            </a:r>
          </a:p>
          <a:p>
            <a:r>
              <a:rPr lang="en-US" dirty="0" smtClean="0"/>
              <a:t>Bring your Arduino kits on Thursday – look for a Canvas announcement about software installation,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Sampling Frequency is Correct?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answer is – it depends</a:t>
            </a:r>
            <a:r>
              <a:rPr lang="is-IS" dirty="0"/>
              <a:t> </a:t>
            </a:r>
            <a:r>
              <a:rPr lang="is-IS" dirty="0" smtClean="0"/>
              <a:t>on what question you are trying to answer</a:t>
            </a:r>
          </a:p>
          <a:p>
            <a:r>
              <a:rPr lang="is-IS" dirty="0" smtClean="0"/>
              <a:t>Consider these two questions:</a:t>
            </a:r>
          </a:p>
          <a:p>
            <a:pPr lvl="1"/>
            <a:r>
              <a:rPr lang="is-IS" i="1" dirty="0" smtClean="0">
                <a:solidFill>
                  <a:srgbClr val="FF0000"/>
                </a:solidFill>
              </a:rPr>
              <a:t>What is the diurnal pattern of dissolved oxygen concentration in the Logan River?</a:t>
            </a:r>
          </a:p>
          <a:p>
            <a:pPr lvl="1"/>
            <a:r>
              <a:rPr lang="is-IS" i="1" dirty="0" smtClean="0">
                <a:solidFill>
                  <a:srgbClr val="FF0000"/>
                </a:solidFill>
              </a:rPr>
              <a:t>What is the effect of cloud cover on photosynthesis and dissolved oxygen concentrations in the Logan River?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5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35162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is-IS" sz="3200" dirty="0" smtClean="0">
                <a:solidFill>
                  <a:schemeClr val="tx1"/>
                </a:solidFill>
              </a:rPr>
              <a:t>What is the diurnal pattern of dissolved oxygen concentration in the Logan River?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What would you measure?</a:t>
            </a:r>
          </a:p>
          <a:p>
            <a:r>
              <a:rPr lang="en-US" sz="4400" dirty="0" smtClean="0"/>
              <a:t>How often?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2797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Logan River Dissolved Oxygen Example</a:t>
            </a:r>
            <a:br>
              <a:rPr lang="en-US" dirty="0" smtClean="0"/>
            </a:br>
            <a:r>
              <a:rPr lang="en-US" dirty="0" smtClean="0"/>
              <a:t>Raw data – 1 observation per second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2675"/>
            <a:ext cx="8981722" cy="53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Logan River Dissolved Oxygen Example</a:t>
            </a:r>
            <a:br>
              <a:rPr lang="en-US" dirty="0" smtClean="0"/>
            </a:br>
            <a:r>
              <a:rPr lang="en-US" dirty="0" smtClean="0"/>
              <a:t>1 observation per minute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2675"/>
            <a:ext cx="8915400" cy="53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Logan River Dissolved Oxygen Example</a:t>
            </a:r>
            <a:br>
              <a:rPr lang="en-US" dirty="0" smtClean="0"/>
            </a:br>
            <a:r>
              <a:rPr lang="en-US" dirty="0" smtClean="0"/>
              <a:t>1 observation every 5 minutes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522675"/>
            <a:ext cx="9000067" cy="53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3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Logan River Dissolved Oxygen Example</a:t>
            </a:r>
            <a:br>
              <a:rPr lang="en-US" dirty="0" smtClean="0"/>
            </a:br>
            <a:r>
              <a:rPr lang="en-US" dirty="0" smtClean="0"/>
              <a:t>1 observation every 10 minutes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14208"/>
            <a:ext cx="8915400" cy="53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Logan River Dissolved Oxygen Example</a:t>
            </a:r>
            <a:br>
              <a:rPr lang="en-US" dirty="0" smtClean="0"/>
            </a:br>
            <a:r>
              <a:rPr lang="en-US" dirty="0" smtClean="0"/>
              <a:t>1 observation every 30 minutes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2675"/>
            <a:ext cx="8915400" cy="53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Logan River Dissolved Oxygen Example</a:t>
            </a:r>
            <a:br>
              <a:rPr lang="en-US" dirty="0" smtClean="0"/>
            </a:br>
            <a:r>
              <a:rPr lang="en-US" dirty="0" smtClean="0"/>
              <a:t>1 observation every hour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2675"/>
            <a:ext cx="8991600" cy="53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1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Little Bear River Dissolved Oxygen Example</a:t>
            </a:r>
            <a:br>
              <a:rPr lang="en-US" sz="4000" dirty="0" smtClean="0"/>
            </a:br>
            <a:r>
              <a:rPr lang="en-US" sz="3100" dirty="0" smtClean="0"/>
              <a:t>Hourly Observations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2675"/>
            <a:ext cx="8915400" cy="53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39962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is-IS" sz="4000" dirty="0" smtClean="0">
                <a:solidFill>
                  <a:schemeClr val="tx1"/>
                </a:solidFill>
                <a:latin typeface="+mj-lt"/>
              </a:rPr>
              <a:t>What is the diurnal pattern of dissolved oxygen concentration in the Logan River?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154363"/>
          </a:xfrm>
        </p:spPr>
        <p:txBody>
          <a:bodyPr/>
          <a:lstStyle/>
          <a:p>
            <a:r>
              <a:rPr lang="en-US" dirty="0" smtClean="0"/>
              <a:t>1-Hz data (1 observation per second) capture the signal, but show sensor noise</a:t>
            </a:r>
          </a:p>
          <a:p>
            <a:r>
              <a:rPr lang="en-US" dirty="0" smtClean="0"/>
              <a:t>1 min, 5 min, 10 min data are all pretty similar</a:t>
            </a:r>
          </a:p>
          <a:p>
            <a:r>
              <a:rPr lang="en-US" dirty="0" smtClean="0"/>
              <a:t>30 min and even hourly data (in all incarnations) are likely adequate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Learn basic data collection concepts for hydrologic data</a:t>
            </a:r>
          </a:p>
          <a:p>
            <a:pPr lvl="0"/>
            <a:r>
              <a:rPr lang="en-US" dirty="0" smtClean="0"/>
              <a:t>Examine more closely observation dimensionality, </a:t>
            </a:r>
            <a:r>
              <a:rPr lang="en-US" dirty="0"/>
              <a:t>including the scale triplet of support, spacing, and extent</a:t>
            </a:r>
          </a:p>
          <a:p>
            <a:pPr lvl="0"/>
            <a:r>
              <a:rPr lang="en-US" dirty="0" smtClean="0"/>
              <a:t>Learn </a:t>
            </a:r>
            <a:r>
              <a:rPr lang="en-US" dirty="0"/>
              <a:t>the basic </a:t>
            </a:r>
            <a:r>
              <a:rPr lang="en-US" dirty="0" err="1" smtClean="0"/>
              <a:t>datalogger</a:t>
            </a:r>
            <a:r>
              <a:rPr lang="en-US" dirty="0" smtClean="0"/>
              <a:t> program </a:t>
            </a:r>
            <a:r>
              <a:rPr lang="en-US" dirty="0"/>
              <a:t>structure for logging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2675"/>
            <a:ext cx="8981722" cy="5335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2209800"/>
          </a:xfrm>
        </p:spPr>
        <p:txBody>
          <a:bodyPr>
            <a:normAutofit fontScale="90000"/>
          </a:bodyPr>
          <a:lstStyle/>
          <a:p>
            <a:r>
              <a:rPr lang="en-US"/>
              <a:t>What is the effect of cloud cover on photosynthesis and dissolved oxygen concentrations in the Logan River?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438400" y="2286000"/>
            <a:ext cx="19812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0" y="5027875"/>
            <a:ext cx="5181600" cy="1077218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What would you measure?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How often?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0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Logan River Dissolved Oxygen Example</a:t>
            </a:r>
            <a:br>
              <a:rPr lang="en-US" dirty="0" smtClean="0"/>
            </a:br>
            <a:r>
              <a:rPr lang="en-US" sz="3600" dirty="0" smtClean="0"/>
              <a:t>Raw Data – 1 observation per second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" y="1524000"/>
            <a:ext cx="887383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Logan River Dissolved Oxygen Example</a:t>
            </a:r>
            <a:br>
              <a:rPr lang="en-US" dirty="0" smtClean="0"/>
            </a:br>
            <a:r>
              <a:rPr lang="en-US" sz="2700" dirty="0" smtClean="0"/>
              <a:t>Raw Data + Hourly Instantaneous Data</a:t>
            </a:r>
            <a:endParaRPr lang="en-US" sz="2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86868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Logan River Dissolved Oxygen Example</a:t>
            </a:r>
            <a:br>
              <a:rPr lang="en-US" dirty="0" smtClean="0"/>
            </a:br>
            <a:r>
              <a:rPr lang="en-US" sz="2700" dirty="0" smtClean="0"/>
              <a:t>Raw Data + Hourly Data + Hourly Burst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63486"/>
            <a:ext cx="85344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6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06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Logan River Dissolved Oxygen Example</a:t>
            </a:r>
            <a:br>
              <a:rPr lang="en-US" dirty="0" smtClean="0"/>
            </a:br>
            <a:r>
              <a:rPr lang="en-US" sz="2700" dirty="0" smtClean="0"/>
              <a:t>Raw Data + Hourly Data + Hourly Burst + Hourly Average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39686"/>
            <a:ext cx="86106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Logan River Dissolved Oxygen Example</a:t>
            </a:r>
            <a:br>
              <a:rPr lang="en-US" dirty="0" smtClean="0"/>
            </a:br>
            <a:r>
              <a:rPr lang="en-US" sz="2700" dirty="0" smtClean="0"/>
              <a:t>Raw Data + 5 minute average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2675"/>
            <a:ext cx="8991600" cy="53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4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8756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effect of cloud cover on photosynthesis and dissolved oxygen concentrations in the Logan River?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306763"/>
          </a:xfrm>
        </p:spPr>
        <p:txBody>
          <a:bodyPr/>
          <a:lstStyle/>
          <a:p>
            <a:r>
              <a:rPr lang="en-US" dirty="0" smtClean="0"/>
              <a:t>The raw data capture the signal, but still exhibit noise from the sensor</a:t>
            </a:r>
          </a:p>
          <a:p>
            <a:r>
              <a:rPr lang="en-US" dirty="0"/>
              <a:t>Hourly data are not frequent </a:t>
            </a:r>
            <a:r>
              <a:rPr lang="en-US" dirty="0" smtClean="0"/>
              <a:t>enough to resolve the time scale of the changes</a:t>
            </a:r>
          </a:p>
          <a:p>
            <a:r>
              <a:rPr lang="en-US" dirty="0" smtClean="0"/>
              <a:t>5 min averages look promising for capturing signal and smoothing sensor noise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 smtClean="0"/>
              <a:t>High frequency observations</a:t>
            </a:r>
          </a:p>
          <a:p>
            <a:pPr lvl="1"/>
            <a:r>
              <a:rPr lang="en-US" dirty="0" smtClean="0"/>
              <a:t>High temporal resolution of measured variable</a:t>
            </a:r>
          </a:p>
          <a:p>
            <a:pPr lvl="1"/>
            <a:r>
              <a:rPr lang="en-US" dirty="0" smtClean="0"/>
              <a:t>Large volumes of data created</a:t>
            </a:r>
          </a:p>
          <a:p>
            <a:pPr lvl="1"/>
            <a:r>
              <a:rPr lang="en-US" dirty="0" smtClean="0"/>
              <a:t>High power requirements</a:t>
            </a:r>
          </a:p>
          <a:p>
            <a:pPr lvl="1"/>
            <a:r>
              <a:rPr lang="en-US" dirty="0" smtClean="0"/>
              <a:t>High communication bandwidth required</a:t>
            </a:r>
          </a:p>
          <a:p>
            <a:pPr lvl="1"/>
            <a:r>
              <a:rPr lang="en-US" i="1" dirty="0" smtClean="0">
                <a:solidFill>
                  <a:srgbClr val="FF0000"/>
                </a:solidFill>
              </a:rPr>
              <a:t>May be limited by instrument response time</a:t>
            </a:r>
          </a:p>
          <a:p>
            <a:r>
              <a:rPr lang="en-US" u="sng" dirty="0" smtClean="0"/>
              <a:t>Lower frequency observations</a:t>
            </a:r>
          </a:p>
          <a:p>
            <a:pPr lvl="1"/>
            <a:r>
              <a:rPr lang="en-US" dirty="0" smtClean="0"/>
              <a:t>Efficiency in storage and power</a:t>
            </a:r>
          </a:p>
          <a:p>
            <a:pPr lvl="1"/>
            <a:r>
              <a:rPr lang="en-US" dirty="0" smtClean="0"/>
              <a:t>Lost temporal resolution</a:t>
            </a:r>
          </a:p>
          <a:p>
            <a:pPr lvl="1"/>
            <a:r>
              <a:rPr lang="en-US" dirty="0" smtClean="0"/>
              <a:t>Cannot subsample</a:t>
            </a:r>
          </a:p>
          <a:p>
            <a:pPr lvl="1"/>
            <a:r>
              <a:rPr lang="en-US" dirty="0" smtClean="0"/>
              <a:t>May not be representative (due to aliasing or smoothing)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14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4114800" cy="1143000"/>
          </a:xfrm>
        </p:spPr>
        <p:txBody>
          <a:bodyPr/>
          <a:lstStyle/>
          <a:p>
            <a:pPr algn="l" eaLnBrk="1" hangingPunct="1"/>
            <a:r>
              <a:rPr lang="en-US" sz="3600" dirty="0" smtClean="0"/>
              <a:t>Sampling Frequency</a:t>
            </a:r>
            <a:endParaRPr lang="en-US" sz="2400" dirty="0" smtClean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57200" y="1981200"/>
            <a:ext cx="3429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1775" indent="-231775">
              <a:buFont typeface="Arial" pitchFamily="34" charset="0"/>
              <a:buChar char="•"/>
              <a:defRPr/>
            </a:pPr>
            <a:r>
              <a:rPr lang="en-US" sz="2800" dirty="0" smtClean="0">
                <a:latin typeface="+mn-lt"/>
              </a:rPr>
              <a:t>Half hourly data subsampled</a:t>
            </a:r>
          </a:p>
          <a:p>
            <a:pPr lvl="1">
              <a:defRPr/>
            </a:pPr>
            <a:r>
              <a:rPr lang="en-US" sz="2800" dirty="0" smtClean="0">
                <a:latin typeface="+mn-lt"/>
              </a:rPr>
              <a:t>-Hourly</a:t>
            </a:r>
          </a:p>
          <a:p>
            <a:pPr lvl="1">
              <a:defRPr/>
            </a:pPr>
            <a:r>
              <a:rPr lang="en-US" sz="2800" dirty="0" smtClean="0">
                <a:latin typeface="+mn-lt"/>
              </a:rPr>
              <a:t>-Daily</a:t>
            </a:r>
          </a:p>
          <a:p>
            <a:pPr lvl="1">
              <a:defRPr/>
            </a:pPr>
            <a:r>
              <a:rPr lang="en-US" sz="2800" dirty="0" smtClean="0">
                <a:latin typeface="+mn-lt"/>
              </a:rPr>
              <a:t>-Weekly</a:t>
            </a:r>
          </a:p>
          <a:p>
            <a:pPr lvl="1">
              <a:defRPr/>
            </a:pPr>
            <a:r>
              <a:rPr lang="en-US" sz="2800" dirty="0" smtClean="0">
                <a:latin typeface="+mn-lt"/>
              </a:rPr>
              <a:t>-Monthly</a:t>
            </a:r>
            <a:endParaRPr lang="en-US" sz="1050" dirty="0" smtClean="0">
              <a:latin typeface="+mn-lt"/>
            </a:endParaRPr>
          </a:p>
        </p:txBody>
      </p:sp>
      <p:pic>
        <p:nvPicPr>
          <p:cNvPr id="9" name="Picture 8" descr="SampFreqConc.jpg"/>
          <p:cNvPicPr>
            <a:picLocks noChangeAspect="1"/>
          </p:cNvPicPr>
          <p:nvPr/>
        </p:nvPicPr>
        <p:blipFill>
          <a:blip r:embed="rId3"/>
          <a:srcRect b="14444"/>
          <a:stretch>
            <a:fillRect/>
          </a:stretch>
        </p:blipFill>
        <p:spPr>
          <a:xfrm>
            <a:off x="4343400" y="697230"/>
            <a:ext cx="4800598" cy="61607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43800" y="83820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Half hourly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3800" y="198120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Hourly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3800" y="312420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Daily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43800" y="434340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Weekly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3800" y="552340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Monthly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Purpose is to detect events or changes in the environment and provide a corresponding output – usually electrical or optical</a:t>
            </a:r>
          </a:p>
          <a:p>
            <a:r>
              <a:rPr lang="en-US" dirty="0" smtClean="0"/>
              <a:t>Signal is interpreted by or transmitted to a </a:t>
            </a:r>
            <a:r>
              <a:rPr lang="en-US" dirty="0" err="1" smtClean="0"/>
              <a:t>datalogger</a:t>
            </a:r>
            <a:endParaRPr lang="en-US" dirty="0" smtClean="0"/>
          </a:p>
          <a:p>
            <a:pPr lvl="1"/>
            <a:r>
              <a:rPr lang="en-US" b="1" u="sng" dirty="0" smtClean="0"/>
              <a:t>Analog</a:t>
            </a:r>
            <a:endParaRPr lang="en-US" dirty="0"/>
          </a:p>
          <a:p>
            <a:pPr lvl="2"/>
            <a:r>
              <a:rPr lang="en-US" dirty="0" smtClean="0"/>
              <a:t>A continuous voltage output </a:t>
            </a:r>
            <a:br>
              <a:rPr lang="en-US" dirty="0" smtClean="0"/>
            </a:br>
            <a:r>
              <a:rPr lang="en-US" dirty="0" smtClean="0"/>
              <a:t>proportional to the value of </a:t>
            </a:r>
            <a:br>
              <a:rPr lang="en-US" dirty="0" smtClean="0"/>
            </a:br>
            <a:r>
              <a:rPr lang="en-US" dirty="0" smtClean="0"/>
              <a:t>the observed variable</a:t>
            </a:r>
          </a:p>
          <a:p>
            <a:pPr lvl="2"/>
            <a:r>
              <a:rPr lang="en-US" dirty="0" err="1" smtClean="0"/>
              <a:t>Datalogger</a:t>
            </a:r>
            <a:r>
              <a:rPr lang="en-US" dirty="0" smtClean="0"/>
              <a:t> must interpret </a:t>
            </a:r>
            <a:br>
              <a:rPr lang="en-US" dirty="0" smtClean="0"/>
            </a:br>
            <a:r>
              <a:rPr lang="en-US" dirty="0" smtClean="0"/>
              <a:t>the result</a:t>
            </a:r>
          </a:p>
          <a:p>
            <a:pPr lvl="1"/>
            <a:r>
              <a:rPr lang="en-US" b="1" u="sng" dirty="0" smtClean="0"/>
              <a:t>Digital</a:t>
            </a:r>
          </a:p>
          <a:p>
            <a:pPr lvl="2"/>
            <a:r>
              <a:rPr lang="en-US" dirty="0" smtClean="0"/>
              <a:t>Sensor does all signal </a:t>
            </a:r>
            <a:br>
              <a:rPr lang="en-US" dirty="0" smtClean="0"/>
            </a:br>
            <a:r>
              <a:rPr lang="en-US" dirty="0" smtClean="0"/>
              <a:t>processing</a:t>
            </a:r>
          </a:p>
          <a:p>
            <a:pPr lvl="2"/>
            <a:r>
              <a:rPr lang="en-US" dirty="0" smtClean="0"/>
              <a:t>Reports a result encoded as a </a:t>
            </a:r>
            <a:br>
              <a:rPr lang="en-US" dirty="0" smtClean="0"/>
            </a:br>
            <a:r>
              <a:rPr lang="en-US" dirty="0" smtClean="0"/>
              <a:t>digital signal to the </a:t>
            </a:r>
            <a:r>
              <a:rPr lang="en-US" dirty="0" err="1" smtClean="0"/>
              <a:t>datalogger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661" y="3117850"/>
            <a:ext cx="3659533" cy="1530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661" y="5264150"/>
            <a:ext cx="3841750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1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do we measure the hydrologic environment?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90600" y="457200"/>
            <a:ext cx="31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Detect illegal discharges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196" y="5237221"/>
            <a:ext cx="3710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Determine compliance with 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water quality standards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4288393"/>
            <a:ext cx="3025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Reduce health risks for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ater consumers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5326" y="600099"/>
            <a:ext cx="3754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Optimize efficiency of </a:t>
            </a:r>
            <a:r>
              <a:rPr lang="en-US" sz="2400" smtClean="0">
                <a:solidFill>
                  <a:schemeClr val="accent4"/>
                </a:solidFill>
              </a:rPr>
              <a:t>water </a:t>
            </a:r>
          </a:p>
          <a:p>
            <a:r>
              <a:rPr lang="en-US" sz="2400" dirty="0" smtClean="0">
                <a:solidFill>
                  <a:schemeClr val="accent4"/>
                </a:solidFill>
              </a:rPr>
              <a:t>treatment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1200263"/>
            <a:ext cx="3591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Assessing impact of change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393" y="3993411"/>
            <a:ext cx="3953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Better understand and predict</a:t>
            </a:r>
          </a:p>
          <a:p>
            <a:r>
              <a:rPr lang="en-US" sz="2400" dirty="0">
                <a:solidFill>
                  <a:srgbClr val="C00000"/>
                </a:solidFill>
              </a:rPr>
              <a:t>n</a:t>
            </a:r>
            <a:r>
              <a:rPr lang="en-US" sz="2400" dirty="0" smtClean="0">
                <a:solidFill>
                  <a:srgbClr val="C00000"/>
                </a:solidFill>
              </a:rPr>
              <a:t>atural processes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1110" y="5807333"/>
            <a:ext cx="3142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Detect and quantify </a:t>
            </a:r>
          </a:p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Environmental change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20072" y="1613076"/>
            <a:ext cx="442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Early warning for </a:t>
            </a:r>
            <a:r>
              <a:rPr lang="en-US" sz="2400" smtClean="0">
                <a:solidFill>
                  <a:schemeClr val="accent3">
                    <a:lumMod val="50000"/>
                  </a:schemeClr>
                </a:solidFill>
              </a:rPr>
              <a:t>natural disasters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0" grpId="0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823" y="4725029"/>
            <a:ext cx="2838684" cy="19161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3" y="4260518"/>
            <a:ext cx="2895600" cy="28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Dataloggers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Electronic device that records data over time from instruments and sensors</a:t>
            </a:r>
          </a:p>
          <a:p>
            <a:pPr lvl="1"/>
            <a:r>
              <a:rPr lang="en-US" dirty="0" smtClean="0"/>
              <a:t>Generally programmable</a:t>
            </a:r>
          </a:p>
          <a:p>
            <a:pPr lvl="1"/>
            <a:r>
              <a:rPr lang="en-US" dirty="0" smtClean="0"/>
              <a:t>May use integrated or external sensors</a:t>
            </a:r>
          </a:p>
          <a:p>
            <a:pPr lvl="1"/>
            <a:r>
              <a:rPr lang="en-US" dirty="0" smtClean="0"/>
              <a:t>Huge variety available commercially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593893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Datalogger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Instructions for how and when to:</a:t>
            </a:r>
          </a:p>
          <a:p>
            <a:pPr lvl="1"/>
            <a:r>
              <a:rPr lang="en-US" dirty="0" smtClean="0"/>
              <a:t>Make measurements</a:t>
            </a:r>
          </a:p>
          <a:p>
            <a:pPr lvl="1"/>
            <a:r>
              <a:rPr lang="en-US" dirty="0" smtClean="0"/>
              <a:t>Perform calculations</a:t>
            </a:r>
          </a:p>
          <a:p>
            <a:pPr lvl="1"/>
            <a:r>
              <a:rPr lang="en-US" dirty="0" smtClean="0"/>
              <a:t>Process data</a:t>
            </a:r>
          </a:p>
          <a:p>
            <a:pPr lvl="1"/>
            <a:r>
              <a:rPr lang="en-US" dirty="0" smtClean="0"/>
              <a:t>Communicate data and/or instructions (in more advanced applications)</a:t>
            </a:r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5334000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Encoding instructions to collect observations with the correct support, spacing, and extent to answer your scientific questions</a:t>
            </a:r>
            <a:r>
              <a:rPr lang="is-IS" sz="2400" dirty="0" smtClean="0">
                <a:solidFill>
                  <a:srgbClr val="FF0000"/>
                </a:solidFill>
              </a:rPr>
              <a:t>…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\\fish.uwrl.usu.edu\Working\Projects\NSF Little Bear River Testbed\Monitoring\LBR Site Photos\Paradise\DSCN187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6" t="2174" r="3235"/>
          <a:stretch/>
        </p:blipFill>
        <p:spPr bwMode="auto">
          <a:xfrm>
            <a:off x="0" y="0"/>
            <a:ext cx="4677878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fish.uwrl.usu.edu\Working\Projects\NSF Little Bear River Testbed\Monitoring\LBR Site Photos\Paradise\DSCN18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7"/>
          <a:stretch/>
        </p:blipFill>
        <p:spPr bwMode="auto">
          <a:xfrm>
            <a:off x="4179370" y="4011"/>
            <a:ext cx="496463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Challenges and Adventures in Continuous Monitoring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91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05600" y="1859340"/>
            <a:ext cx="2133600" cy="1569660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It used to be right here!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00600" y="152400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Have you seen my turbidity sensor?</a:t>
            </a:r>
            <a:endParaRPr lang="en-US" sz="4000" dirty="0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6400800" y="3429000"/>
            <a:ext cx="1371600" cy="7620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419600" y="2819400"/>
            <a:ext cx="3048000" cy="2667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9" r="4567" b="2307"/>
          <a:stretch/>
        </p:blipFill>
        <p:spPr>
          <a:xfrm>
            <a:off x="1829391" y="1765005"/>
            <a:ext cx="7330558" cy="5092995"/>
          </a:xfrm>
        </p:spPr>
      </p:pic>
      <p:pic>
        <p:nvPicPr>
          <p:cNvPr id="1026" name="Picture 2" descr="\\COLOSSUS\common\Little Bear\Old LBR Photos\Dog Site\DSCN179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1" r="7679" b="7095"/>
          <a:stretch/>
        </p:blipFill>
        <p:spPr bwMode="auto">
          <a:xfrm>
            <a:off x="15948" y="-1"/>
            <a:ext cx="3717852" cy="39934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3392772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Before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5181" y="62732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After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6019800" y="3505200"/>
            <a:ext cx="2895600" cy="27432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fish\Working\Projects\NSF Little Bear River Testbed\Monitoring\LBR Site Photos\Sandra\DSC0101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82"/>
          <a:stretch/>
        </p:blipFill>
        <p:spPr bwMode="auto">
          <a:xfrm>
            <a:off x="1523999" y="-1"/>
            <a:ext cx="6172201" cy="68560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4234" b="2079"/>
          <a:stretch/>
        </p:blipFill>
        <p:spPr>
          <a:xfrm>
            <a:off x="1524000" y="0"/>
            <a:ext cx="6172200" cy="69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8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en-US" dirty="0" smtClean="0"/>
              <a:t>Human Challenges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724150"/>
            <a:ext cx="905827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953000" y="4191000"/>
            <a:ext cx="2971800" cy="1828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1371600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Farmer drives backhoe into river on neighbor’s property and builds dam for his diversion structure.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0000" y="2286000"/>
            <a:ext cx="1752600" cy="2362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68287" y="1295400"/>
            <a:ext cx="327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Lawyers get involved. Farmer pays for new diversion structure and removes dam.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67600" y="2523530"/>
            <a:ext cx="304800" cy="21913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0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Variability </a:t>
            </a:r>
            <a:r>
              <a:rPr lang="en-US" sz="3200" dirty="0"/>
              <a:t>on the </a:t>
            </a:r>
            <a:r>
              <a:rPr lang="en-US" sz="3200" dirty="0" smtClean="0"/>
              <a:t>Scale </a:t>
            </a:r>
            <a:r>
              <a:rPr lang="en-US" sz="3200" dirty="0"/>
              <a:t>of H</a:t>
            </a:r>
            <a:r>
              <a:rPr lang="en-US" sz="3200" dirty="0" smtClean="0"/>
              <a:t>ours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162800" cy="5844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1524000" y="3124200"/>
            <a:ext cx="2362200" cy="2667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962400" y="3124200"/>
            <a:ext cx="4038600" cy="29718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59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25475"/>
            <a:ext cx="3886200" cy="1279525"/>
          </a:xfrm>
        </p:spPr>
        <p:txBody>
          <a:bodyPr>
            <a:normAutofit fontScale="90000"/>
          </a:bodyPr>
          <a:lstStyle/>
          <a:p>
            <a:r>
              <a:rPr lang="en-US" dirty="0"/>
              <a:t>Variability </a:t>
            </a:r>
            <a:r>
              <a:rPr lang="en-US" dirty="0" smtClean="0"/>
              <a:t>Across Water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438400"/>
            <a:ext cx="3657600" cy="3857625"/>
          </a:xfrm>
        </p:spPr>
        <p:txBody>
          <a:bodyPr>
            <a:normAutofit/>
          </a:bodyPr>
          <a:lstStyle/>
          <a:p>
            <a:r>
              <a:rPr lang="en-US" dirty="0" smtClean="0"/>
              <a:t>2007 vs. 2006</a:t>
            </a:r>
          </a:p>
          <a:p>
            <a:pPr marL="457200" lvl="1" indent="0">
              <a:buNone/>
            </a:pPr>
            <a:r>
              <a:rPr lang="en-US" dirty="0"/>
              <a:t>~ 45% water volume</a:t>
            </a:r>
          </a:p>
          <a:p>
            <a:pPr marL="457200" lvl="1" indent="0">
              <a:buNone/>
            </a:pPr>
            <a:r>
              <a:rPr lang="en-US" dirty="0" smtClean="0"/>
              <a:t>~ 20% TSS mass</a:t>
            </a:r>
          </a:p>
          <a:p>
            <a:pPr marL="457200" lvl="1" indent="0">
              <a:buNone/>
            </a:pPr>
            <a:r>
              <a:rPr lang="en-US" dirty="0"/>
              <a:t>~</a:t>
            </a:r>
            <a:r>
              <a:rPr lang="en-US" dirty="0" smtClean="0"/>
              <a:t> 25% TP mass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9653" y="685800"/>
            <a:ext cx="5081947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648200" y="62484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Paradise site, water years 2006 and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3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61" y="1078468"/>
            <a:ext cx="5709839" cy="284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68277"/>
            <a:ext cx="6400800" cy="898523"/>
          </a:xfrm>
        </p:spPr>
        <p:txBody>
          <a:bodyPr>
            <a:normAutofit/>
          </a:bodyPr>
          <a:lstStyle/>
          <a:p>
            <a:r>
              <a:rPr lang="en-US" dirty="0" smtClean="0"/>
              <a:t>TP and TSS Flux 2006</a:t>
            </a:r>
            <a:endParaRPr lang="en-US" dirty="0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 b="50685"/>
          <a:stretch>
            <a:fillRect/>
          </a:stretch>
        </p:blipFill>
        <p:spPr bwMode="auto">
          <a:xfrm>
            <a:off x="3276600" y="3923509"/>
            <a:ext cx="5067764" cy="2552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1222732"/>
            <a:ext cx="2971800" cy="533046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TSS and TP from turbidity using surrogate relationships</a:t>
            </a:r>
          </a:p>
          <a:p>
            <a:r>
              <a:rPr lang="en-US" sz="2800" dirty="0" smtClean="0"/>
              <a:t>~50-60% of the annual load occurs during one month of the year</a:t>
            </a:r>
          </a:p>
        </p:txBody>
      </p:sp>
      <p:sp>
        <p:nvSpPr>
          <p:cNvPr id="8" name="Rectangle 7"/>
          <p:cNvSpPr/>
          <p:nvPr/>
        </p:nvSpPr>
        <p:spPr>
          <a:xfrm>
            <a:off x="5943600" y="4027020"/>
            <a:ext cx="381000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43600" y="1222732"/>
            <a:ext cx="381000" cy="2240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07900" y="6336268"/>
            <a:ext cx="338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Little Bear River Near Paradise, 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657600" y="4953000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Water Quality Issues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4800" y="5562600"/>
            <a:ext cx="434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Nutrients (Primarily P)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Sediment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04309" y="0"/>
            <a:ext cx="583969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Little Bear River, Utah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84238"/>
          </a:xfrm>
        </p:spPr>
        <p:txBody>
          <a:bodyPr>
            <a:noAutofit/>
          </a:bodyPr>
          <a:lstStyle/>
          <a:p>
            <a:r>
              <a:rPr lang="en-US" sz="3200" dirty="0"/>
              <a:t>H</a:t>
            </a:r>
            <a:r>
              <a:rPr lang="en-US" sz="3200" dirty="0" smtClean="0"/>
              <a:t>ow do Natural </a:t>
            </a:r>
            <a:r>
              <a:rPr lang="en-US" sz="3200" dirty="0"/>
              <a:t>F</a:t>
            </a:r>
            <a:r>
              <a:rPr lang="en-US" sz="3200" dirty="0" smtClean="0"/>
              <a:t>eatures and Human</a:t>
            </a:r>
            <a:br>
              <a:rPr lang="en-US" sz="3200" dirty="0" smtClean="0"/>
            </a:br>
            <a:r>
              <a:rPr lang="en-US" sz="3200" dirty="0" smtClean="0"/>
              <a:t>Activities </a:t>
            </a:r>
            <a:r>
              <a:rPr lang="en-US" sz="3200" dirty="0"/>
              <a:t>A</a:t>
            </a:r>
            <a:r>
              <a:rPr lang="en-US" sz="3200" dirty="0" smtClean="0"/>
              <a:t>ffect WQ Conditions?</a:t>
            </a:r>
            <a:endParaRPr lang="en-US" sz="3200" dirty="0"/>
          </a:p>
        </p:txBody>
      </p:sp>
      <p:pic>
        <p:nvPicPr>
          <p:cNvPr id="1026" name="Picture 2" descr="C:\Working\Documents\Journal Papers\2009 EMS Sensor Special Issue\Table and Figure Source\Figure6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8100" y="1828800"/>
            <a:ext cx="5143500" cy="41148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0" y="5867400"/>
            <a:ext cx="4495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Spatial distribution of total suspended solids fluxes in the Little Bear </a:t>
            </a:r>
            <a:r>
              <a:rPr lang="en-US" sz="1100" dirty="0" smtClean="0"/>
              <a:t>River for </a:t>
            </a:r>
            <a:r>
              <a:rPr lang="en-US" sz="1100" dirty="0"/>
              <a:t>2008. The areas of the node markers are proportional to the total </a:t>
            </a:r>
            <a:r>
              <a:rPr lang="en-US" sz="1100" dirty="0" smtClean="0"/>
              <a:t> suspended </a:t>
            </a:r>
            <a:r>
              <a:rPr lang="en-US" sz="1100" dirty="0"/>
              <a:t>solids </a:t>
            </a:r>
            <a:r>
              <a:rPr lang="en-US" sz="1100" dirty="0" smtClean="0"/>
              <a:t>fluxes, which </a:t>
            </a:r>
            <a:r>
              <a:rPr lang="en-US" sz="1100" dirty="0"/>
              <a:t>are expressed in metric tons.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637174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5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sz="3100" dirty="0" smtClean="0"/>
              <a:t>It is difficult to understand or manage what we do not measure</a:t>
            </a:r>
          </a:p>
          <a:p>
            <a:r>
              <a:rPr lang="en-US" sz="3100" dirty="0" smtClean="0"/>
              <a:t>Understanding for management </a:t>
            </a:r>
            <a:r>
              <a:rPr lang="en-US" sz="3100" dirty="0"/>
              <a:t>requires:</a:t>
            </a:r>
          </a:p>
          <a:p>
            <a:pPr lvl="1"/>
            <a:r>
              <a:rPr lang="en-US" sz="3100" dirty="0"/>
              <a:t>Collecting data at a spatial and temporal frequency that is consistent with the processes we want to understand</a:t>
            </a:r>
          </a:p>
          <a:p>
            <a:pPr lvl="1"/>
            <a:r>
              <a:rPr lang="en-US" sz="3100" dirty="0"/>
              <a:t>AND we need data over times scales that will enable us to look at the longer term drivers</a:t>
            </a:r>
          </a:p>
          <a:p>
            <a:pPr lvl="2"/>
            <a:r>
              <a:rPr lang="en-US" sz="3100" dirty="0"/>
              <a:t>climate change</a:t>
            </a:r>
          </a:p>
          <a:p>
            <a:pPr lvl="2"/>
            <a:r>
              <a:rPr lang="en-US" sz="3100" dirty="0"/>
              <a:t>land use change</a:t>
            </a:r>
          </a:p>
          <a:p>
            <a:pPr lvl="2"/>
            <a:r>
              <a:rPr lang="en-US" sz="3100" dirty="0"/>
              <a:t>population </a:t>
            </a:r>
            <a:r>
              <a:rPr lang="en-US" sz="3100" dirty="0" smtClean="0"/>
              <a:t>growth</a:t>
            </a:r>
          </a:p>
          <a:p>
            <a:pPr lvl="1"/>
            <a:r>
              <a:rPr lang="en-US" sz="3100" dirty="0" smtClean="0"/>
              <a:t>New technologies and monitoring techniques make this possible</a:t>
            </a:r>
            <a:endParaRPr lang="en-US" sz="3100" dirty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/>
          <a:lstStyle/>
          <a:p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" y="1447800"/>
            <a:ext cx="8412480" cy="5105400"/>
          </a:xfrm>
        </p:spPr>
        <p:txBody>
          <a:bodyPr>
            <a:noAutofit/>
          </a:bodyPr>
          <a:lstStyle/>
          <a:p>
            <a:r>
              <a:rPr lang="en-US" sz="2800" dirty="0"/>
              <a:t>High resolution (space/time) sensor data enables identification of trends and analysis of hydrologic and water quality behavior that could not be observed by more traditional water quality monitoring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	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…but often leaves us scratching our heads!</a:t>
            </a:r>
          </a:p>
          <a:p>
            <a:endParaRPr lang="en-US" sz="2400" dirty="0" smtClean="0"/>
          </a:p>
          <a:p>
            <a:r>
              <a:rPr lang="en-US" sz="2800" dirty="0" smtClean="0"/>
              <a:t>Large </a:t>
            </a:r>
            <a:r>
              <a:rPr lang="en-US" sz="2800" dirty="0"/>
              <a:t>data volumes require </a:t>
            </a:r>
            <a:r>
              <a:rPr lang="en-US" sz="2800" dirty="0" err="1" smtClean="0"/>
              <a:t>cyberinfrastructure</a:t>
            </a:r>
            <a:r>
              <a:rPr lang="en-US" sz="2800" dirty="0" smtClean="0"/>
              <a:t> and expertise </a:t>
            </a:r>
            <a:r>
              <a:rPr lang="en-US" sz="2800" dirty="0"/>
              <a:t>for managing and sharing the </a:t>
            </a:r>
            <a:r>
              <a:rPr lang="en-US" sz="2800" dirty="0" smtClean="0"/>
              <a:t>data</a:t>
            </a:r>
          </a:p>
          <a:p>
            <a:pPr>
              <a:defRPr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0819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>
          <a:xfrm>
            <a:off x="609600" y="417710"/>
            <a:ext cx="2819400" cy="685800"/>
          </a:xfrm>
          <a:solidFill>
            <a:schemeClr val="bg1">
              <a:alpha val="72000"/>
            </a:schemeClr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 smtClean="0"/>
              <a:t>Questions?</a:t>
            </a:r>
            <a:endParaRPr lang="en-US" dirty="0" smtClean="0"/>
          </a:p>
        </p:txBody>
      </p:sp>
      <p:pic>
        <p:nvPicPr>
          <p:cNvPr id="23556" name="Picture 7" descr="http://www.engineering.usu.edu/uwrl/logo/uwrl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5584050"/>
            <a:ext cx="1765300" cy="112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nsf4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2" y="1471612"/>
            <a:ext cx="995363" cy="96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752600" y="1624013"/>
            <a:ext cx="1295400" cy="64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>
            <a:spAutoFit/>
          </a:bodyPr>
          <a:lstStyle/>
          <a:p>
            <a:pPr defTabSz="4388412"/>
            <a:r>
              <a:rPr lang="en-US" sz="1200" dirty="0"/>
              <a:t>Support:</a:t>
            </a:r>
          </a:p>
          <a:p>
            <a:pPr defTabSz="4388412"/>
            <a:r>
              <a:rPr lang="en-US" sz="1200" dirty="0"/>
              <a:t>EAR 0622374</a:t>
            </a:r>
          </a:p>
          <a:p>
            <a:pPr defTabSz="4388412"/>
            <a:r>
              <a:rPr lang="en-US" sz="1200" dirty="0"/>
              <a:t>CBET 0610075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95" y="4018211"/>
            <a:ext cx="2196305" cy="139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jeff\Desktop\DSCN19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-1"/>
            <a:ext cx="5181600" cy="6908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95" y="2797175"/>
            <a:ext cx="2486649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5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601204"/>
            <a:ext cx="6012111" cy="4509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457200"/>
            <a:ext cx="8229600" cy="1066800"/>
          </a:xfrm>
        </p:spPr>
        <p:txBody>
          <a:bodyPr/>
          <a:lstStyle/>
          <a:p>
            <a:r>
              <a:rPr lang="en-US" dirty="0" smtClean="0"/>
              <a:t>Little Bear 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06" y="4800600"/>
            <a:ext cx="4608194" cy="1259680"/>
          </a:xfrm>
        </p:spPr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Pollution Sources: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Agriculture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Wastewater Treatment</a:t>
            </a:r>
          </a:p>
        </p:txBody>
      </p:sp>
      <p:pic>
        <p:nvPicPr>
          <p:cNvPr id="6" name="Picture 6" descr="James Riv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7600" y="3957637"/>
            <a:ext cx="2870200" cy="2152650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 l="32117" t="26679" r="12409" b="6623"/>
          <a:stretch>
            <a:fillRect/>
          </a:stretch>
        </p:blipFill>
        <p:spPr bwMode="auto">
          <a:xfrm>
            <a:off x="6197600" y="1601203"/>
            <a:ext cx="2870200" cy="226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93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128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Interesting Questions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11763"/>
          </a:xfrm>
          <a:solidFill>
            <a:schemeClr val="tx1">
              <a:alpha val="4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How do water quality conditions vary throughout a watershed?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What processes (human and natural) drive the variability?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How and why does WQ change over time (minutes - years)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Are WQ conditions getting better or worse?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What might happen in the future?</a:t>
            </a: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8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Really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records of hydrologic variables enable us to observe: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iming and magnitude of hydrologic events and constituent fluxes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hat happens from one point in a watershed to the next</a:t>
            </a:r>
          </a:p>
          <a:p>
            <a:pPr lvl="1"/>
            <a:r>
              <a:rPr lang="en-US" dirty="0" smtClean="0"/>
              <a:t>Conditions that drive hydrology (e.g., precipitation, soil moisture, groundwater levels, snow depth and water equivalent</a:t>
            </a:r>
            <a:r>
              <a:rPr lang="is-IS" dirty="0" smtClean="0"/>
              <a:t>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3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Sensors</a:t>
            </a: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0558" y="3801543"/>
            <a:ext cx="3402842" cy="1357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5867400"/>
            <a:ext cx="3810000" cy="533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447800"/>
            <a:ext cx="4343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YSI </a:t>
            </a:r>
            <a:r>
              <a:rPr lang="en-US" b="1" dirty="0" err="1" smtClean="0"/>
              <a:t>exo</a:t>
            </a:r>
            <a:r>
              <a:rPr lang="en-US" b="1" dirty="0" smtClean="0"/>
              <a:t> </a:t>
            </a:r>
            <a:r>
              <a:rPr lang="en-US" b="1" dirty="0" err="1" smtClean="0"/>
              <a:t>multiparameter</a:t>
            </a:r>
            <a:r>
              <a:rPr lang="en-US" b="1" dirty="0" smtClean="0"/>
              <a:t> </a:t>
            </a:r>
            <a:r>
              <a:rPr lang="en-US" b="1" dirty="0" err="1" smtClean="0"/>
              <a:t>sonde</a:t>
            </a:r>
            <a:endParaRPr lang="en-US" b="1" dirty="0" smtClean="0"/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Temperature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Dissolved Oxygen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pH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Specific conductance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err="1" smtClean="0"/>
              <a:t>fDOM</a:t>
            </a:r>
            <a:endParaRPr lang="en-US" dirty="0" smtClean="0"/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Bluegreen algae</a:t>
            </a:r>
          </a:p>
          <a:p>
            <a:pPr marL="742950" lvl="1" indent="-285750">
              <a:buFont typeface="Courier New"/>
              <a:buChar char="o"/>
            </a:pPr>
            <a:r>
              <a:rPr lang="is-IS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Forest Technology Systems DTS-12 Digital Turbidity Sensor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Turbidity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Temperature</a:t>
            </a:r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Campbell Scientific CS-450 Pressure Transducer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Water level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Temperature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51200">
            <a:off x="5354190" y="1066800"/>
            <a:ext cx="3330335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4472</TotalTime>
  <Words>1286</Words>
  <Application>Microsoft Macintosh PowerPoint</Application>
  <PresentationFormat>On-screen Show (4:3)</PresentationFormat>
  <Paragraphs>230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Calibri</vt:lpstr>
      <vt:lpstr>Courier New</vt:lpstr>
      <vt:lpstr>Arial</vt:lpstr>
      <vt:lpstr>Office Theme</vt:lpstr>
      <vt:lpstr>Lecture 5 Collecting Data Using Electronic Data Loggers and Environmental Sensors</vt:lpstr>
      <vt:lpstr>Announcements</vt:lpstr>
      <vt:lpstr>Objectives</vt:lpstr>
      <vt:lpstr>Why do we measure the hydrologic environment?</vt:lpstr>
      <vt:lpstr>PowerPoint Presentation</vt:lpstr>
      <vt:lpstr>Little Bear River</vt:lpstr>
      <vt:lpstr>Some Interesting Questions</vt:lpstr>
      <vt:lpstr>What We Really Want</vt:lpstr>
      <vt:lpstr>Water Sensors</vt:lpstr>
      <vt:lpstr>Dataloggers</vt:lpstr>
      <vt:lpstr>Telemetry</vt:lpstr>
      <vt:lpstr>A Typical Site</vt:lpstr>
      <vt:lpstr>Sensor Housings</vt:lpstr>
      <vt:lpstr>Instrument Enclosure</vt:lpstr>
      <vt:lpstr>This is all great, but…</vt:lpstr>
      <vt:lpstr>Scale Issues in Collection and Interpretation of Measurements</vt:lpstr>
      <vt:lpstr>Issues in Data Collection and Interpretation</vt:lpstr>
      <vt:lpstr>Issues in Data Collection and Interpretation</vt:lpstr>
      <vt:lpstr>Issues in Data Collection and Interpretation</vt:lpstr>
      <vt:lpstr>Which Sampling Frequency is Correct?</vt:lpstr>
      <vt:lpstr>What is the diurnal pattern of dissolved oxygen concentration in the Logan River?</vt:lpstr>
      <vt:lpstr>Logan River Dissolved Oxygen Example Raw data – 1 observation per second</vt:lpstr>
      <vt:lpstr>Logan River Dissolved Oxygen Example 1 observation per minute</vt:lpstr>
      <vt:lpstr>Logan River Dissolved Oxygen Example 1 observation every 5 minutes</vt:lpstr>
      <vt:lpstr>Logan River Dissolved Oxygen Example 1 observation every 10 minutes</vt:lpstr>
      <vt:lpstr>Logan River Dissolved Oxygen Example 1 observation every 30 minutes</vt:lpstr>
      <vt:lpstr>Logan River Dissolved Oxygen Example 1 observation every hour</vt:lpstr>
      <vt:lpstr>Little Bear River Dissolved Oxygen Example Hourly Observations</vt:lpstr>
      <vt:lpstr>What is the diurnal pattern of dissolved oxygen concentration in the Logan River?</vt:lpstr>
      <vt:lpstr>What is the effect of cloud cover on photosynthesis and dissolved oxygen concentrations in the Logan River?</vt:lpstr>
      <vt:lpstr>Logan River Dissolved Oxygen Example Raw Data – 1 observation per second</vt:lpstr>
      <vt:lpstr>Logan River Dissolved Oxygen Example Raw Data + Hourly Instantaneous Data</vt:lpstr>
      <vt:lpstr>Logan River Dissolved Oxygen Example Raw Data + Hourly Data + Hourly Burst</vt:lpstr>
      <vt:lpstr>Logan River Dissolved Oxygen Example Raw Data + Hourly Data + Hourly Burst + Hourly Average</vt:lpstr>
      <vt:lpstr>Logan River Dissolved Oxygen Example Raw Data + 5 minute average data</vt:lpstr>
      <vt:lpstr>What is the effect of cloud cover on photosynthesis and dissolved oxygen concentrations in the Logan River?</vt:lpstr>
      <vt:lpstr>The Tradeoffs</vt:lpstr>
      <vt:lpstr>Sampling Frequency</vt:lpstr>
      <vt:lpstr>Environmental Sensors</vt:lpstr>
      <vt:lpstr>Dataloggers</vt:lpstr>
      <vt:lpstr>Datalogger Programming</vt:lpstr>
      <vt:lpstr>PowerPoint Presentation</vt:lpstr>
      <vt:lpstr>PowerPoint Presentation</vt:lpstr>
      <vt:lpstr>PowerPoint Presentation</vt:lpstr>
      <vt:lpstr>PowerPoint Presentation</vt:lpstr>
      <vt:lpstr>Human Challenges</vt:lpstr>
      <vt:lpstr>Variability on the Scale of Hours</vt:lpstr>
      <vt:lpstr>Variability Across Water Years</vt:lpstr>
      <vt:lpstr>TP and TSS Flux 2006</vt:lpstr>
      <vt:lpstr>How do Natural Features and Human Activities Affect WQ Conditions?</vt:lpstr>
      <vt:lpstr>Summary</vt:lpstr>
      <vt:lpstr>Summary</vt:lpstr>
      <vt:lpstr>Questions?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Sensors, Cyberinfrastructure, and Water Quality in the Little Bear River:  Adventures in Continuous Monitoring</dc:title>
  <dc:creator>Jeff Horsburgh</dc:creator>
  <cp:lastModifiedBy>Jeff Horsburgh</cp:lastModifiedBy>
  <cp:revision>111</cp:revision>
  <dcterms:created xsi:type="dcterms:W3CDTF">2012-10-11T15:27:00Z</dcterms:created>
  <dcterms:modified xsi:type="dcterms:W3CDTF">2016-09-13T21:06:27Z</dcterms:modified>
</cp:coreProperties>
</file>